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99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53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0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97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16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1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7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42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3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D6849EF-9E58-4175-8F33-F3909157B76F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BE35355-80B0-44EF-BB52-B7E566D84E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71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medicine.ru/volleyball.php" TargetMode="External"/><Relationship Id="rId7" Type="http://schemas.openxmlformats.org/officeDocument/2006/relationships/hyperlink" Target="https://fiteria.ru/statji/travmy-v-volejbole.html" TargetMode="External"/><Relationship Id="rId2" Type="http://schemas.openxmlformats.org/officeDocument/2006/relationships/hyperlink" Target="https://sport.insure/blog/samye_rasprostranennye_travmy_v_volejbole_i_prichiny_travmatizm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ortobzor.ru/sportivnaya-medicina/travmy-v-voleybole-osnovnye-vidy-mery-profilaktiki.html" TargetMode="External"/><Relationship Id="rId5" Type="http://schemas.openxmlformats.org/officeDocument/2006/relationships/hyperlink" Target="https://rusvolley.ru/volleyblog/volejbolnye-travmy-pervaya-pomoshh/" TargetMode="External"/><Relationship Id="rId4" Type="http://schemas.openxmlformats.org/officeDocument/2006/relationships/hyperlink" Target="https://www.professionalsport.ru/blog/2014/12/16/travmy-voleibo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807CB-BAFB-4A09-8784-AE2E35D1E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Двигательные дисфункции игроков волейбол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D6C461-51CD-4B60-976F-6F870DA06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509" y="4325112"/>
            <a:ext cx="9732885" cy="2077375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b="0" i="0" dirty="0" err="1">
                <a:solidFill>
                  <a:srgbClr val="212529"/>
                </a:solidFill>
                <a:effectLst/>
              </a:rPr>
              <a:t>ЭДФКиС</a:t>
            </a:r>
            <a:endParaRPr lang="ru-RU" b="0" i="0" dirty="0">
              <a:solidFill>
                <a:srgbClr val="212529"/>
              </a:solidFill>
              <a:effectLst/>
            </a:endParaRPr>
          </a:p>
          <a:p>
            <a:pPr algn="r"/>
            <a:r>
              <a:rPr lang="ru-RU" b="0" i="0" dirty="0">
                <a:solidFill>
                  <a:srgbClr val="202124"/>
                </a:solidFill>
                <a:effectLst/>
              </a:rPr>
              <a:t>РЭУ им. Г.В. Плеханова</a:t>
            </a:r>
            <a:endParaRPr lang="en-US" b="0" i="0" dirty="0">
              <a:solidFill>
                <a:srgbClr val="202124"/>
              </a:solidFill>
              <a:effectLst/>
            </a:endParaRPr>
          </a:p>
          <a:p>
            <a:pPr algn="r"/>
            <a:r>
              <a:rPr lang="ru-RU" dirty="0">
                <a:solidFill>
                  <a:srgbClr val="202124"/>
                </a:solidFill>
              </a:rPr>
              <a:t>Дьячков Павел Сергеевич</a:t>
            </a:r>
          </a:p>
          <a:p>
            <a:pPr algn="r"/>
            <a:r>
              <a:rPr lang="ru-RU" b="0" i="0" dirty="0">
                <a:solidFill>
                  <a:srgbClr val="212529"/>
                </a:solidFill>
                <a:effectLst/>
              </a:rPr>
              <a:t>15.11Д-БИ10/19б</a:t>
            </a:r>
          </a:p>
          <a:p>
            <a:pPr algn="r"/>
            <a:r>
              <a:rPr lang="ru-RU" b="0" i="0" dirty="0" err="1">
                <a:solidFill>
                  <a:srgbClr val="212529"/>
                </a:solidFill>
                <a:effectLst/>
              </a:rPr>
              <a:t>ИМИСиЦЭ</a:t>
            </a:r>
            <a:r>
              <a:rPr lang="ru-RU" b="0" i="0" dirty="0">
                <a:solidFill>
                  <a:srgbClr val="212529"/>
                </a:solidFill>
                <a:effectLst/>
              </a:rPr>
              <a:t> </a:t>
            </a:r>
          </a:p>
          <a:p>
            <a:pPr algn="r"/>
            <a:r>
              <a:rPr lang="ru-RU" b="0" i="0" dirty="0">
                <a:solidFill>
                  <a:srgbClr val="212529"/>
                </a:solidFill>
                <a:effectLst/>
              </a:rPr>
              <a:t>3-й курс (Бакалавр)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13441-AA4A-4E86-899E-47F4FDF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25" y="0"/>
            <a:ext cx="2077375" cy="20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5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1972E-7B29-4911-BE9D-2F919E05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казание первой помощи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E75E9-58D5-49C8-AD96-207E0474F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>
                <a:effectLst/>
              </a:rPr>
              <a:t>Своевременное оказание первой помощи зачастую является решающим фактором в успешном лечении спортивных травм. Оказанием медицинской помощи должны заниматься врачи, а первую помощь может оказать штатный медицинский работник команды, тренер или даже товарищ по игре.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4120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0324F53-3D38-4A1F-8890-CF206CD9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781" y="733044"/>
            <a:ext cx="5604029" cy="58453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b="0" i="0" dirty="0">
                <a:effectLst/>
              </a:rPr>
              <a:t>Рассмотрим, что же нужно делать, если волейболист получил то или иное повреждение:</a:t>
            </a:r>
            <a:endParaRPr lang="en-US" sz="2200" b="0" i="0" dirty="0">
              <a:effectLst/>
            </a:endParaRPr>
          </a:p>
          <a:p>
            <a:pPr marL="514350" indent="-514350" algn="l">
              <a:buFont typeface="+mj-lt"/>
              <a:buAutoNum type="arabicParenR"/>
            </a:pPr>
            <a:r>
              <a:rPr lang="ru-RU" sz="2200" b="0" i="0" dirty="0">
                <a:effectLst/>
              </a:rPr>
              <a:t>Растяжение связок и мышц</a:t>
            </a:r>
          </a:p>
          <a:p>
            <a:pPr marL="0" indent="0" algn="l">
              <a:buNone/>
            </a:pPr>
            <a:r>
              <a:rPr lang="ru-RU" sz="2200" b="0" i="0" dirty="0">
                <a:effectLst/>
              </a:rPr>
              <a:t>Растяжение – одна из самых частых травм в волейболе. Причины таких травм кроются в неадекватном использовании мышечных групп, аномальных движениях суставов и в резких нагрузках. Первая помощь при растяжениях заключается в обездвиживании конечности и приложении холода к месту повреждения. При растяжениях категорически противопоказано массировать место повреждения. При сильной боли пострадавшего нужно срочно доставить в медицинское учреждение;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Растяжение связок колена – виды травм и процесс восстановления">
            <a:extLst>
              <a:ext uri="{FF2B5EF4-FFF2-40B4-BE49-F238E27FC236}">
                <a16:creationId xmlns:a16="http://schemas.microsoft.com/office/drawing/2014/main" id="{341F40BE-D8CD-42E1-A9BC-5F296EA30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66" y="136125"/>
            <a:ext cx="3292875" cy="32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Лечение растяжений без операций в Санкт-Петербурге | Реабилитация в ЭйрМЕД">
            <a:extLst>
              <a:ext uri="{FF2B5EF4-FFF2-40B4-BE49-F238E27FC236}">
                <a16:creationId xmlns:a16="http://schemas.microsoft.com/office/drawing/2014/main" id="{DAD9F822-A48D-42CB-BDB6-BDEF717D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90" y="3565124"/>
            <a:ext cx="4842029" cy="29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E793D0-BE14-4AA6-8479-D397FE31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916" y="1164351"/>
            <a:ext cx="4835489" cy="4907975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arenR" startAt="2"/>
            </a:pPr>
            <a:r>
              <a:rPr lang="ru-RU" b="0" i="0" dirty="0">
                <a:effectLst/>
              </a:rPr>
              <a:t>Вывих сустава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Чаще всего волейболисты сталкиваются с вывихами суставов пальцев рук, плеча, коленей и голени. Такие травмы обусловлены аномальными движениями суставов при атаке и постановке блоков. При вывихе пострадавшему следует немедленно наложить фиксирующую повязку и приложить холод к поврежденному суставу. Также пострадавшему можно дать таблетку обезболивающего препарата, после чего его срочно нужно доставить в травмпункт. При вывихе бедра важно прибинтовать поврежденную конечность к здоровой. Перевозить пациента с вывихом бедра можно только в горизонтальном положении;</a:t>
            </a:r>
          </a:p>
          <a:p>
            <a:endParaRPr lang="ru-RU" dirty="0"/>
          </a:p>
        </p:txBody>
      </p:sp>
      <p:pic>
        <p:nvPicPr>
          <p:cNvPr id="6146" name="Picture 2" descr="Вывих надколенника у кошек">
            <a:extLst>
              <a:ext uri="{FF2B5EF4-FFF2-40B4-BE49-F238E27FC236}">
                <a16:creationId xmlns:a16="http://schemas.microsoft.com/office/drawing/2014/main" id="{226EF44D-720F-49A7-8488-0550E998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31" y="1852612"/>
            <a:ext cx="42862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68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BA87CB1-CA25-497B-8649-EDACE1824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09" y="440707"/>
            <a:ext cx="6431872" cy="4190260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arenR" startAt="3"/>
            </a:pPr>
            <a:r>
              <a:rPr lang="ru-RU" b="0" i="0" dirty="0">
                <a:effectLst/>
              </a:rPr>
              <a:t>Перелом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При переломе важно своевременно оказать пострадавшему первую помощь и доставить его в больницу. При открытом переломе не следует вправлять кость самостоятельно, нужно перевязать конечность выше повреждения, чтобы остановить кровотечение. После этого на рану необходимо наложить чистую повязку и вызвать скорую помощь. Если вызвать медиков нет возможности, пострадавшему необходимо наложить шину и срочно доставить в больницу. При наложении шины необходимо соблюдать следующие правила: шина накладывается на 2 сустава выше и ниже места перелома. Под шину обязательно подкладывается ткань. Крепить шину нужно плотно. При переломе позвоночника пострадавшего нужно уложить на носилки, предварительно разместив на них фанеру или доску и доставить в больницу.</a:t>
            </a:r>
          </a:p>
          <a:p>
            <a:endParaRPr lang="ru-RU" dirty="0"/>
          </a:p>
        </p:txBody>
      </p:sp>
      <p:pic>
        <p:nvPicPr>
          <p:cNvPr id="7174" name="Picture 6" descr="Открытый перелом - признаки, причины, симптомы, лечение и профилактика -  iDoctor.kz">
            <a:extLst>
              <a:ext uri="{FF2B5EF4-FFF2-40B4-BE49-F238E27FC236}">
                <a16:creationId xmlns:a16="http://schemas.microsoft.com/office/drawing/2014/main" id="{5F177212-B549-4BBF-BB73-D98BBD6A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808269"/>
            <a:ext cx="4268679" cy="30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Макгрегор перенесёт операцию после перелома ноги в бою с Порье — РТ на  русском">
            <a:extLst>
              <a:ext uri="{FF2B5EF4-FFF2-40B4-BE49-F238E27FC236}">
                <a16:creationId xmlns:a16="http://schemas.microsoft.com/office/drawing/2014/main" id="{84EC3147-F813-43C6-BA3D-40904BF0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21" y="4532050"/>
            <a:ext cx="3860383" cy="217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Шлеменко объяснил, как Макгрегор получил перелом ноги в бою с Порье -  Газета.Ru | Новости">
            <a:extLst>
              <a:ext uri="{FF2B5EF4-FFF2-40B4-BE49-F238E27FC236}">
                <a16:creationId xmlns:a16="http://schemas.microsoft.com/office/drawing/2014/main" id="{0B6680FB-7881-4E4D-94D9-DC4B953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96" y="4524435"/>
            <a:ext cx="3860383" cy="21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1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0A48805-32AC-40A3-BC61-B9A222CE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85" y="934907"/>
            <a:ext cx="5119575" cy="3101983"/>
          </a:xfrm>
        </p:spPr>
        <p:txBody>
          <a:bodyPr/>
          <a:lstStyle/>
          <a:p>
            <a:pPr marL="514350" indent="-514350" algn="l">
              <a:buFont typeface="+mj-lt"/>
              <a:buAutoNum type="arabicParenR" startAt="4"/>
            </a:pPr>
            <a:r>
              <a:rPr lang="ru-RU" sz="2400" b="0" i="0" dirty="0">
                <a:effectLst/>
              </a:rPr>
              <a:t>Ушиб</a:t>
            </a:r>
          </a:p>
          <a:p>
            <a:pPr marL="0" indent="0" algn="l">
              <a:buNone/>
            </a:pPr>
            <a:r>
              <a:rPr lang="ru-RU" sz="2400" b="0" i="0" dirty="0">
                <a:effectLst/>
              </a:rPr>
              <a:t>Несмотря на то, что ушибы не являются тяжелыми травмами, они могут также обернуться осложнениями при неправильной или несвоевременной помощи.</a:t>
            </a:r>
          </a:p>
          <a:p>
            <a:endParaRPr lang="ru-RU" dirty="0"/>
          </a:p>
        </p:txBody>
      </p:sp>
      <p:pic>
        <p:nvPicPr>
          <p:cNvPr id="8194" name="Picture 2" descr="Первая помощь при ушибах: важные правила, способы оказания помощи в  домашних условиях">
            <a:extLst>
              <a:ext uri="{FF2B5EF4-FFF2-40B4-BE49-F238E27FC236}">
                <a16:creationId xmlns:a16="http://schemas.microsoft.com/office/drawing/2014/main" id="{633CCF93-7A6D-435C-822F-A1969869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99" y="3517425"/>
            <a:ext cx="4271545" cy="29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B14DFB-9901-4711-8448-CD17054D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42" y="934907"/>
            <a:ext cx="4274386" cy="28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3D97B-CA4E-4079-B639-4BFFB871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избежать травмы в волейболе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384ACA-84B7-4A76-9BE2-E1B1F6B8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ru-RU" b="0" i="0" dirty="0">
                <a:effectLst/>
              </a:rPr>
              <a:t>При занятиях волейболом избежать травм совсем, конечно не удастся. Но специалисты дают несколько советов, которые помогут значительно сократить риски травматизма, а именно: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0" i="0" dirty="0">
                <a:effectLst/>
              </a:rPr>
              <a:t>Покупать удобную спортивную форму. При занятиях волейболом особое внимание требуется уделить обуви.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0" i="0" dirty="0">
                <a:effectLst/>
              </a:rPr>
              <a:t>Слушать рекомендации тренера. Дисциплина в спорте – это залог здоровья. Чаще всего спортсмены получают случайные травмы, когда в зале нет тренера.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b="0" i="0" dirty="0">
                <a:effectLst/>
              </a:rPr>
              <a:t>Проходить полный курс реабилитации. Чаще всего спортсмены стремятся вернуться к игре, как только проходят внешние проявления травмы.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216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F1056-8AE2-460E-9FB6-120D1931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Профилактика травм в волейболе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E2D9D-D074-40A8-AE87-7FE51C67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2" y="2638044"/>
            <a:ext cx="5504155" cy="3642154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ru-RU" b="0" i="0" dirty="0">
                <a:effectLst/>
              </a:rPr>
              <a:t>Профилактика травм в волейболе не отличается от профилактических действий в других видах спорта. Чтобы снизить риск травматизма необходимо подготавливать свое тело к каждой тренировке.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Тренировка всегда должна начинаться с разминки и растяжки, чтобы мышцы смогли разогреться и подготовиться к нагрузкам. Помимо этого игроки должны осваивать правильные техники прыжков, приземлений, ударов и блоков.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Также к профилактике травм можно отнести изучение техники правильного падения. Игроки в волейболе падают достаточно часто, но если падение выполнено правильно, риск получение травмы очень низок. Тренеры должны уделять обучению падениям большое внимание, техники должны отрабатываться в</a:t>
            </a:r>
            <a:r>
              <a:rPr lang="ru-RU" b="1" i="0" dirty="0">
                <a:effectLst/>
              </a:rPr>
              <a:t> </a:t>
            </a:r>
            <a:r>
              <a:rPr lang="ru-RU" b="0" i="0" dirty="0">
                <a:effectLst/>
              </a:rPr>
              <a:t>секциях с самых первых занятий.</a:t>
            </a:r>
          </a:p>
          <a:p>
            <a:endParaRPr lang="ru-RU" dirty="0"/>
          </a:p>
        </p:txBody>
      </p:sp>
      <p:pic>
        <p:nvPicPr>
          <p:cNvPr id="9218" name="Picture 2" descr="Упражнения перед волейболом: упражнения и полезные советы">
            <a:extLst>
              <a:ext uri="{FF2B5EF4-FFF2-40B4-BE49-F238E27FC236}">
                <a16:creationId xmlns:a16="http://schemas.microsoft.com/office/drawing/2014/main" id="{30853CE4-167A-4DD3-8821-5A68F4A7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65" y="2558144"/>
            <a:ext cx="5851895" cy="36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8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1B0A4-8BE4-4B5A-B231-6BD1F5B0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писок источников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9FB71-BC2D-49CD-A48B-1F521256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https://sport.insure/blog/samye_rasprostranennye_travmy_v_volejbole_i_prichiny_travmatizma/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https://www.sportmedicine.ru/volleyball.php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https://www.professionalsport.ru/blog/2014/12/16/travmy-voleibole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https://rusvolley.ru/volleyblog/volejbolnye-travmy-pervaya-pomoshh/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6"/>
              </a:rPr>
              <a:t>https://www.sportobzor.ru/sportivnaya-medicina/travmy-v-voleybole-osnovnye-vidy-mery-profilaktiki.html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7"/>
              </a:rPr>
              <a:t>https://fiteria.ru/statji/travmy-v-volejbole.html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993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C4B58E-28BC-4A3F-801C-6D64DD84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992" y="2834640"/>
            <a:ext cx="7729728" cy="1188720"/>
          </a:xfrm>
        </p:spPr>
        <p:txBody>
          <a:bodyPr/>
          <a:lstStyle/>
          <a:p>
            <a:r>
              <a:rPr lang="ru-RU" dirty="0"/>
              <a:t>Спасибо за внимание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11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3DBCC-FB0F-4E3C-B03F-9A543C30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Содержание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B6C27-B50A-470A-96B3-038BC8E9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sz="4000" dirty="0"/>
              <a:t>Введение</a:t>
            </a:r>
            <a:endParaRPr lang="en-US" sz="4000" dirty="0"/>
          </a:p>
          <a:p>
            <a:pPr marL="514350" indent="-514350">
              <a:buFont typeface="+mj-lt"/>
              <a:buAutoNum type="arabicParenR"/>
            </a:pPr>
            <a:r>
              <a:rPr lang="ru-RU" sz="4000" b="0" i="0" dirty="0">
                <a:effectLst/>
              </a:rPr>
              <a:t>Причины получения травм в волейболе</a:t>
            </a:r>
            <a:endParaRPr lang="en-US" sz="4000" b="0" i="0" dirty="0">
              <a:effectLst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4000" b="0" i="0" dirty="0">
                <a:effectLst/>
              </a:rPr>
              <a:t>Виды травм в волейболе</a:t>
            </a:r>
            <a:endParaRPr lang="en-US" sz="4000" b="0" i="0" dirty="0">
              <a:effectLst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4000" dirty="0"/>
              <a:t>О</a:t>
            </a:r>
            <a:r>
              <a:rPr lang="ru-RU" sz="4000" b="0" i="0" dirty="0">
                <a:effectLst/>
              </a:rPr>
              <a:t>казание первой помощи</a:t>
            </a:r>
            <a:endParaRPr lang="en-US" sz="4000" b="0" i="0" dirty="0">
              <a:effectLst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4000" b="0" i="0" dirty="0">
                <a:effectLst/>
              </a:rPr>
              <a:t>Как избежать травмы в волейболе</a:t>
            </a:r>
            <a:endParaRPr lang="en-US" sz="4000" b="0" i="0" dirty="0">
              <a:effectLst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4000" b="0" i="0" dirty="0">
                <a:effectLst/>
              </a:rPr>
              <a:t>Профилактика травм в волейболе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4000" dirty="0"/>
              <a:t>Список источников</a:t>
            </a:r>
            <a:endParaRPr lang="en-US" sz="4000" dirty="0"/>
          </a:p>
          <a:p>
            <a:pPr marL="514350" indent="-514350">
              <a:buFont typeface="+mj-lt"/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50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0AD79-D144-4415-A252-A599BEF9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4810D-24E9-4FC2-827D-5A3488331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28" y="2638044"/>
            <a:ext cx="5601810" cy="310198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0" i="0" dirty="0">
                <a:effectLst/>
              </a:rPr>
              <a:t>Волейбол по праву признан одним из самых </a:t>
            </a:r>
            <a:r>
              <a:rPr lang="ru-RU" dirty="0"/>
              <a:t>безопасных</a:t>
            </a:r>
            <a:r>
              <a:rPr lang="ru-RU" b="0" i="0" dirty="0">
                <a:effectLst/>
              </a:rPr>
              <a:t> видов спорта. Но, как и в любой спортивной дисциплине здесь бывают травмы. По статистике чаще всего у волейболистов страдают лодыжки, а также пальцы рук и колени.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В этой презентации мы рассмотрим самые распространенные травмы в волейболе, их причины, виды, меры профилактики и оказание первой помощи.</a:t>
            </a:r>
          </a:p>
          <a:p>
            <a:endParaRPr lang="ru-RU" dirty="0"/>
          </a:p>
        </p:txBody>
      </p:sp>
      <p:pic>
        <p:nvPicPr>
          <p:cNvPr id="1026" name="Picture 2" descr="Токио-2020 | Волейбол. Женщины. ОКР — Турция: где смотреть и что ждать">
            <a:extLst>
              <a:ext uri="{FF2B5EF4-FFF2-40B4-BE49-F238E27FC236}">
                <a16:creationId xmlns:a16="http://schemas.microsoft.com/office/drawing/2014/main" id="{9560E23A-0083-476A-8A73-F50FF96C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64" y="2638044"/>
            <a:ext cx="5501054" cy="31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1DCF4-9BF0-4BCB-B337-7EDC6800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получения травм в волейболе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33F92-944E-4D0E-9E96-369F07A7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46" y="2638044"/>
            <a:ext cx="5382827" cy="310198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0" i="0" dirty="0">
                <a:effectLst/>
              </a:rPr>
              <a:t>Несмотря на то, что в волейболе нет прямого контакта противников, в ходе игры спортсмены могут получить травму. 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Причины получения травм в волейболе – это в первую очередь маневры под сеткой. Чаще всего игроки травмируются при атаке и постановке блоков. Именно под сеткой в волейболе идет наиболее ожесточенная борьба, в ходе которой игроки и могут получить травму.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D1DAAC-694C-492A-9F2E-576E6FB8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99" y="2638044"/>
            <a:ext cx="5382827" cy="30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159C9-92CE-4A85-AC77-9EEA983C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Виды травм в волейболе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7B461-1F2D-44DA-8B3B-9D6BA815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94" y="2655799"/>
            <a:ext cx="5498606" cy="3457982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arenR"/>
            </a:pPr>
            <a:r>
              <a:rPr lang="ru-RU" b="0" i="0" dirty="0">
                <a:effectLst/>
              </a:rPr>
              <a:t>Повреждения лодыжки</a:t>
            </a:r>
          </a:p>
          <a:p>
            <a:pPr marL="0" indent="0" algn="l">
              <a:buNone/>
            </a:pPr>
            <a:r>
              <a:rPr lang="ru-RU" b="0" i="0" dirty="0">
                <a:effectLst/>
              </a:rPr>
              <a:t>По статистике повреждения лодыжки в волейболе составляют около 30% от общего количества травм. Повреждения лодыжки бывают острыми и «усталостными». Первый вид травм – это первичное повреждение здоровых тканей, второй – застарелые травмы, носящие хронический характер. Причинами повреждения лодыжки в волейболе являются неправильная постановка стопы во время игры и приземление на ногу другого игрока.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8F2E28-2D3E-4289-912B-C8D5A086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2655799"/>
            <a:ext cx="5193807" cy="3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8BB553F-5DB9-4532-B801-3B6E96AF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87" y="1512111"/>
            <a:ext cx="4933144" cy="3833778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arenR" startAt="2"/>
            </a:pPr>
            <a:r>
              <a:rPr lang="ru-RU" sz="2400" b="0" i="0" dirty="0">
                <a:effectLst/>
              </a:rPr>
              <a:t>Повреждения пальцев рук;</a:t>
            </a:r>
          </a:p>
          <a:p>
            <a:pPr marL="0" indent="0" algn="l">
              <a:buNone/>
            </a:pPr>
            <a:r>
              <a:rPr lang="ru-RU" sz="2400" b="0" i="0" dirty="0">
                <a:effectLst/>
              </a:rPr>
              <a:t>Эти повреждения составляют около 22% от общего количества травм в волейболе. Повреждения пальцев рук чаще всего происходит при выполнении блока. Наиболее частыми повреждениями пальцев являются вывихи и растяжения. Доля переломов составляет примерно 25%.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D95B64-4774-4118-B929-60E2CB34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763" y="599729"/>
            <a:ext cx="2381250" cy="2381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50986D-A1A2-42CE-9885-32A211DD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785" y="3429000"/>
            <a:ext cx="3986074" cy="2647002"/>
          </a:xfrm>
          <a:prstGeom prst="rect">
            <a:avLst/>
          </a:prstGeom>
        </p:spPr>
      </p:pic>
      <p:pic>
        <p:nvPicPr>
          <p:cNvPr id="2050" name="Picture 2" descr="Молоткообразный палец | Спортивная медицина">
            <a:extLst>
              <a:ext uri="{FF2B5EF4-FFF2-40B4-BE49-F238E27FC236}">
                <a16:creationId xmlns:a16="http://schemas.microsoft.com/office/drawing/2014/main" id="{FD323B0C-4CDC-4F0F-B56F-7B6962FF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7" y="599729"/>
            <a:ext cx="25717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18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98966D-94BC-402B-B4AE-BA02897DE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3" y="1269508"/>
            <a:ext cx="5305887" cy="4470520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arenR" startAt="3"/>
            </a:pPr>
            <a:r>
              <a:rPr lang="ru-RU" sz="2400" b="0" i="0" dirty="0">
                <a:effectLst/>
              </a:rPr>
              <a:t>Повреждения колена;</a:t>
            </a:r>
          </a:p>
          <a:p>
            <a:pPr marL="0" indent="0" algn="l">
              <a:buNone/>
            </a:pPr>
            <a:r>
              <a:rPr lang="ru-RU" sz="2400" b="0" i="0" dirty="0">
                <a:effectLst/>
              </a:rPr>
              <a:t>На повреждения колена в волейболе приходится около 19% от всех повреждений. Колени чаще всего травмируются при атаке. 90% из этих травм отводится на растяжение околосуставных связок и повреждения средней степени тяжести, при этом чаще всего в волейболе повреждения колена являются «усталостными», нежели острыми.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751713-FAD8-4595-B22D-C6C26BE0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09295"/>
            <a:ext cx="4876800" cy="2724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6BD105-3809-4DAA-9838-7625E75B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60" y="312506"/>
            <a:ext cx="3192262" cy="31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7BCF55B-3B90-400F-9731-5FC518BF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260468"/>
            <a:ext cx="5039557" cy="4266334"/>
          </a:xfrm>
        </p:spPr>
        <p:txBody>
          <a:bodyPr>
            <a:normAutofit fontScale="92500"/>
          </a:bodyPr>
          <a:lstStyle/>
          <a:p>
            <a:pPr marL="514350" indent="-514350" algn="l">
              <a:buFont typeface="+mj-lt"/>
              <a:buAutoNum type="arabicParenR" startAt="4"/>
            </a:pPr>
            <a:r>
              <a:rPr lang="ru-RU" sz="2800" b="0" i="0" dirty="0">
                <a:effectLst/>
              </a:rPr>
              <a:t>Повреждения плеча и спины.</a:t>
            </a:r>
          </a:p>
          <a:p>
            <a:pPr marL="0" indent="0" algn="l">
              <a:buNone/>
            </a:pPr>
            <a:r>
              <a:rPr lang="ru-RU" sz="2800" b="0" i="0" dirty="0">
                <a:effectLst/>
              </a:rPr>
              <a:t>Эти виды травм в волейболе встречаются реже всего. Основная их масса приходится на атакующих игроков. Наиболее часто у волейболистов диагностируются повреждения вращательной манжеты и </a:t>
            </a:r>
            <a:r>
              <a:rPr lang="ru-RU" sz="2800" b="0" i="0" dirty="0" err="1">
                <a:effectLst/>
              </a:rPr>
              <a:t>спондилолиз</a:t>
            </a:r>
            <a:r>
              <a:rPr lang="ru-RU" sz="2800" b="0" i="0" dirty="0">
                <a:effectLst/>
              </a:rPr>
              <a:t>.</a:t>
            </a:r>
          </a:p>
          <a:p>
            <a:endParaRPr lang="ru-RU" dirty="0"/>
          </a:p>
        </p:txBody>
      </p:sp>
      <p:pic>
        <p:nvPicPr>
          <p:cNvPr id="4102" name="Picture 6" descr="Федерація волейболу Харківської області">
            <a:extLst>
              <a:ext uri="{FF2B5EF4-FFF2-40B4-BE49-F238E27FC236}">
                <a16:creationId xmlns:a16="http://schemas.microsoft.com/office/drawing/2014/main" id="{87F840B5-957D-4248-BF4B-55750DF8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580" y="3588512"/>
            <a:ext cx="4182770" cy="30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Травмирование спины в волейболе. Профилактика травм спины">
            <a:extLst>
              <a:ext uri="{FF2B5EF4-FFF2-40B4-BE49-F238E27FC236}">
                <a16:creationId xmlns:a16="http://schemas.microsoft.com/office/drawing/2014/main" id="{6306A613-6495-47A3-A42B-510D3A94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80" y="118425"/>
            <a:ext cx="31432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9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33279E-EC43-48FB-864D-FEFC25F27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491" y="1145220"/>
            <a:ext cx="9152878" cy="492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>
                <a:effectLst/>
              </a:rPr>
              <a:t>По результатам исследований большинство острых травм игроки получают во время соревнований. В моменты напряженной игры под сеткой спортсмены часто работают на превышение физических возможностей, в результате чего происходит травмирование здоровых тканей. Во время же тренировок дают о себе знать «усталостные травмы».</a:t>
            </a:r>
          </a:p>
          <a:p>
            <a:pPr marL="0" indent="0">
              <a:buNone/>
            </a:pPr>
            <a:r>
              <a:rPr lang="ru-RU" sz="2800" b="0" i="0" dirty="0">
                <a:effectLst/>
              </a:rPr>
              <a:t>Чтобы избежать усталостных травм, спортсмен должен получать качественную и своевременную первую помощь при острых повреждениях, а также проходить полный курс лечения и реабилитации.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0733480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59</TotalTime>
  <Words>1080</Words>
  <Application>Microsoft Office PowerPoint</Application>
  <PresentationFormat>Широкоэкранный</PresentationFormat>
  <Paragraphs>60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Corbel</vt:lpstr>
      <vt:lpstr>Gill Sans MT</vt:lpstr>
      <vt:lpstr>Times New Roman</vt:lpstr>
      <vt:lpstr>Посылка</vt:lpstr>
      <vt:lpstr>Двигательные дисфункции игроков волейбол</vt:lpstr>
      <vt:lpstr>Содержание</vt:lpstr>
      <vt:lpstr>Введение</vt:lpstr>
      <vt:lpstr>Причины получения травм в волейболе</vt:lpstr>
      <vt:lpstr>Виды травм в волейболе</vt:lpstr>
      <vt:lpstr>Презентация PowerPoint</vt:lpstr>
      <vt:lpstr>Презентация PowerPoint</vt:lpstr>
      <vt:lpstr>Презентация PowerPoint</vt:lpstr>
      <vt:lpstr>Презентация PowerPoint</vt:lpstr>
      <vt:lpstr>Оказание первой помощи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избежать травмы в волейболе</vt:lpstr>
      <vt:lpstr>Профилактика травм в волейболе</vt:lpstr>
      <vt:lpstr>Cписок источников</vt:lpstr>
      <vt:lpstr>Спасибо за внимание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Двигательные дисфункции игроков волейбол</dc:title>
  <dc:creator>PAVEL</dc:creator>
  <cp:lastModifiedBy>PAVEL</cp:lastModifiedBy>
  <cp:revision>17</cp:revision>
  <dcterms:created xsi:type="dcterms:W3CDTF">2021-09-16T22:30:59Z</dcterms:created>
  <dcterms:modified xsi:type="dcterms:W3CDTF">2021-09-16T23:30:37Z</dcterms:modified>
</cp:coreProperties>
</file>